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61" r:id="rId5"/>
    <p:sldId id="262" r:id="rId6"/>
    <p:sldId id="270" r:id="rId7"/>
    <p:sldId id="269" r:id="rId8"/>
    <p:sldId id="263" r:id="rId9"/>
    <p:sldId id="271" r:id="rId10"/>
    <p:sldId id="264" r:id="rId11"/>
    <p:sldId id="265"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838200"/>
            <a:ext cx="7917656" cy="3164680"/>
          </a:xfrm>
        </p:spPr>
        <p:txBody>
          <a:bodyPr>
            <a:normAutofit/>
          </a:bodyPr>
          <a:lstStyle/>
          <a:p>
            <a:r>
              <a:rPr lang="ar-EG" b="1" i="1" dirty="0" smtClean="0">
                <a:solidFill>
                  <a:schemeClr val="accent1">
                    <a:lumMod val="60000"/>
                    <a:lumOff val="40000"/>
                  </a:schemeClr>
                </a:solidFill>
              </a:rPr>
              <a:t>المحاضرة الثانية من اسبوع الاجازة </a:t>
            </a:r>
          </a:p>
          <a:p>
            <a:r>
              <a:rPr lang="ar-EG" b="1" i="1" dirty="0" smtClean="0">
                <a:solidFill>
                  <a:schemeClr val="accent1">
                    <a:lumMod val="60000"/>
                    <a:lumOff val="40000"/>
                  </a:schemeClr>
                </a:solidFill>
              </a:rPr>
              <a:t> الاعاقة البصرية</a:t>
            </a:r>
          </a:p>
          <a:p>
            <a:r>
              <a:rPr lang="ar-EG" b="1" i="1" dirty="0" smtClean="0">
                <a:solidFill>
                  <a:schemeClr val="accent1">
                    <a:lumMod val="60000"/>
                    <a:lumOff val="40000"/>
                  </a:schemeClr>
                </a:solidFill>
              </a:rPr>
              <a:t>الفرقة الرابعة أساسى علوم </a:t>
            </a:r>
          </a:p>
          <a:p>
            <a:r>
              <a:rPr lang="ar-EG" b="1" i="1" dirty="0" smtClean="0">
                <a:solidFill>
                  <a:schemeClr val="accent1">
                    <a:lumMod val="60000"/>
                    <a:lumOff val="40000"/>
                  </a:schemeClr>
                </a:solidFill>
              </a:rPr>
              <a:t>كلية تربية</a:t>
            </a:r>
          </a:p>
          <a:p>
            <a:r>
              <a:rPr lang="ar-EG" b="1" i="1" dirty="0" smtClean="0">
                <a:solidFill>
                  <a:schemeClr val="accent1">
                    <a:lumMod val="60000"/>
                    <a:lumOff val="40000"/>
                  </a:schemeClr>
                </a:solidFill>
              </a:rPr>
              <a:t>د/رحاب يحيي</a:t>
            </a:r>
            <a:endParaRPr lang="ar-EG" b="1" i="1" dirty="0">
              <a:solidFill>
                <a:schemeClr val="accent1">
                  <a:lumMod val="60000"/>
                  <a:lumOff val="40000"/>
                </a:schemeClr>
              </a:solidFill>
            </a:endParaRPr>
          </a:p>
        </p:txBody>
      </p:sp>
    </p:spTree>
    <p:extLst>
      <p:ext uri="{BB962C8B-B14F-4D97-AF65-F5344CB8AC3E}">
        <p14:creationId xmlns:p14="http://schemas.microsoft.com/office/powerpoint/2010/main" val="26121579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rmAutofit fontScale="90000"/>
          </a:bodyPr>
          <a:lstStyle/>
          <a:p>
            <a:pPr algn="ctr"/>
            <a:r>
              <a:rPr lang="ar-SA" b="1" i="1" u="sng" dirty="0"/>
              <a:t>سادساً: الحــواس المتبقيــــة لدى الكفيــف:</a:t>
            </a:r>
            <a:r>
              <a:rPr lang="en-US" dirty="0"/>
              <a:t/>
            </a:r>
            <a:br>
              <a:rPr lang="en-US" dirty="0"/>
            </a:br>
            <a:endParaRPr lang="ar-EG" dirty="0"/>
          </a:p>
        </p:txBody>
      </p:sp>
      <p:sp>
        <p:nvSpPr>
          <p:cNvPr id="3" name="Content Placeholder 2"/>
          <p:cNvSpPr>
            <a:spLocks noGrp="1"/>
          </p:cNvSpPr>
          <p:nvPr>
            <p:ph idx="1"/>
          </p:nvPr>
        </p:nvSpPr>
        <p:spPr>
          <a:xfrm>
            <a:off x="76200" y="1066800"/>
            <a:ext cx="9067800" cy="5791200"/>
          </a:xfrm>
        </p:spPr>
        <p:txBody>
          <a:bodyPr>
            <a:normAutofit fontScale="92500"/>
          </a:bodyPr>
          <a:lstStyle/>
          <a:p>
            <a:r>
              <a:rPr lang="ar-SA" b="1" i="1" dirty="0" smtClean="0"/>
              <a:t>1.حاســة </a:t>
            </a:r>
            <a:r>
              <a:rPr lang="ar-SA" b="1" i="1" dirty="0"/>
              <a:t>الشـــم :</a:t>
            </a:r>
            <a:endParaRPr lang="en-US" dirty="0"/>
          </a:p>
          <a:p>
            <a:r>
              <a:rPr lang="ar-SA" dirty="0"/>
              <a:t>من الحواس الهامة التى يجب ان يتقنها الكفيف لعدم اصابتة .</a:t>
            </a:r>
            <a:endParaRPr lang="en-US" dirty="0"/>
          </a:p>
          <a:p>
            <a:r>
              <a:rPr lang="ar-SA" b="1" i="1" dirty="0"/>
              <a:t>2.حاســة اللمــس :</a:t>
            </a:r>
            <a:endParaRPr lang="en-US" dirty="0"/>
          </a:p>
          <a:p>
            <a:r>
              <a:rPr lang="ar-SA" dirty="0"/>
              <a:t>تاتى اهميتها بعد حاسة السمع بالنسبة للكفيف وتقوم بعدة وظائف: وهي ادراك الضغط والالم ،ادراك الحرارة والبرودة، حاسة الشعور بوضع الجسم فى الفراغ ،حاسة التذكر الفعلى والحركى ،القدرة على ادراك ابعاد الجسم ، حاسة التوازن ، حاسة ادراك الموجودات .</a:t>
            </a:r>
            <a:endParaRPr lang="en-US" dirty="0"/>
          </a:p>
          <a:p>
            <a:r>
              <a:rPr lang="ar-SA" b="1" i="1" dirty="0"/>
              <a:t>3.حاســة السمــع:</a:t>
            </a:r>
            <a:endParaRPr lang="en-US" dirty="0"/>
          </a:p>
          <a:p>
            <a:r>
              <a:rPr lang="ar-SA" dirty="0"/>
              <a:t>التى يستطيع تميز الصوت بيها ويعتمد عليها بدركة كبيرة فى حياته.</a:t>
            </a:r>
            <a:endParaRPr lang="ar-EG" dirty="0"/>
          </a:p>
        </p:txBody>
      </p:sp>
    </p:spTree>
    <p:extLst>
      <p:ext uri="{BB962C8B-B14F-4D97-AF65-F5344CB8AC3E}">
        <p14:creationId xmlns:p14="http://schemas.microsoft.com/office/powerpoint/2010/main" val="21405011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i="1" u="sng" dirty="0"/>
              <a:t>:  كيف تتطور الحواس البديلة للمعاق بصرياً:</a:t>
            </a:r>
            <a:r>
              <a:rPr lang="ar-EG" dirty="0"/>
              <a:t/>
            </a:r>
            <a:br>
              <a:rPr lang="ar-EG" dirty="0"/>
            </a:br>
            <a:endParaRPr lang="ar-EG" dirty="0"/>
          </a:p>
        </p:txBody>
      </p:sp>
      <p:sp>
        <p:nvSpPr>
          <p:cNvPr id="3" name="Content Placeholder 2"/>
          <p:cNvSpPr>
            <a:spLocks noGrp="1"/>
          </p:cNvSpPr>
          <p:nvPr>
            <p:ph idx="1"/>
          </p:nvPr>
        </p:nvSpPr>
        <p:spPr>
          <a:xfrm>
            <a:off x="152400" y="1295400"/>
            <a:ext cx="8534400" cy="5562600"/>
          </a:xfrm>
        </p:spPr>
        <p:txBody>
          <a:bodyPr>
            <a:normAutofit/>
          </a:bodyPr>
          <a:lstStyle/>
          <a:p>
            <a:r>
              <a:rPr lang="ar-SA" b="1" i="1" u="sng" dirty="0"/>
              <a:t>أ -التدريــــب اللمســـي</a:t>
            </a:r>
            <a:r>
              <a:rPr lang="ar-SA" b="1" i="1" u="sng" dirty="0" smtClean="0"/>
              <a:t>:</a:t>
            </a:r>
            <a:endParaRPr lang="ar-EG" b="1" i="1" u="sng" dirty="0" smtClean="0"/>
          </a:p>
          <a:p>
            <a:r>
              <a:rPr lang="en-US" dirty="0" smtClean="0"/>
              <a:t>1</a:t>
            </a:r>
            <a:r>
              <a:rPr lang="ar-SA" dirty="0" smtClean="0"/>
              <a:t>- </a:t>
            </a:r>
            <a:r>
              <a:rPr lang="ar-SA" dirty="0"/>
              <a:t>تنمية المهارات الحركية الخاصة بالعضلات الدقيقة للأصابع من خلال معالجة أدوات ربط وتزريرالملابس, لضم الخرز في الخيط, واستخدام أدوات الأكل وتشكيل الصلصال, وطي الورق وبناء المكعبات.</a:t>
            </a:r>
            <a:endParaRPr lang="en-US" dirty="0"/>
          </a:p>
          <a:p>
            <a:r>
              <a:rPr lang="ar-SA" dirty="0"/>
              <a:t>2- تنمية مهارات الانتباه والتذكر والتمييز اللمسي, والمقارنة بين قيم سطوح الأشياء وملامسها (الخشن والناعم , اللين والجامد ) , ودرجات الحرارة ( البرودة والسخونة) والاشكال المختلفة (المربع والمستطيل , الدائرة ,المثلث ,المكعب ,الاسطوانة......) والاطوال والاحجام والأوزان.</a:t>
            </a:r>
            <a:endParaRPr lang="en-US" dirty="0"/>
          </a:p>
          <a:p>
            <a:endParaRPr lang="en-US" dirty="0"/>
          </a:p>
          <a:p>
            <a:endParaRPr lang="ar-EG" dirty="0"/>
          </a:p>
        </p:txBody>
      </p:sp>
    </p:spTree>
    <p:extLst>
      <p:ext uri="{BB962C8B-B14F-4D97-AF65-F5344CB8AC3E}">
        <p14:creationId xmlns:p14="http://schemas.microsoft.com/office/powerpoint/2010/main" val="1101581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781800"/>
          </a:xfrm>
        </p:spPr>
        <p:txBody>
          <a:bodyPr>
            <a:normAutofit fontScale="92500" lnSpcReduction="10000"/>
          </a:bodyPr>
          <a:lstStyle/>
          <a:p>
            <a:r>
              <a:rPr lang="ar-EG" b="1" i="1" u="sng" dirty="0" smtClean="0"/>
              <a:t>ب</a:t>
            </a:r>
            <a:r>
              <a:rPr lang="ar-SA" b="1" i="1" u="sng" dirty="0" smtClean="0"/>
              <a:t>- </a:t>
            </a:r>
            <a:r>
              <a:rPr lang="ar-SA" b="1" i="1" u="sng" dirty="0"/>
              <a:t>التدريـــــب السمعــــي:</a:t>
            </a:r>
            <a:endParaRPr lang="en-US" dirty="0"/>
          </a:p>
          <a:p>
            <a:r>
              <a:rPr lang="en-US" dirty="0" smtClean="0"/>
              <a:t> </a:t>
            </a:r>
            <a:r>
              <a:rPr lang="ar-SA" dirty="0" smtClean="0"/>
              <a:t>وتشمل </a:t>
            </a:r>
            <a:r>
              <a:rPr lang="ar-SA" dirty="0"/>
              <a:t>تدريبات حاسة السمع للمعاقين بصريا ما يلي:</a:t>
            </a:r>
            <a:endParaRPr lang="en-US" dirty="0"/>
          </a:p>
          <a:p>
            <a:r>
              <a:rPr lang="ar-SA" dirty="0"/>
              <a:t>1- تنمية مقدرة الطفل على التعرف على حسن الإصغاء والانتباه للأصوات المحيطة به والوعي بها وإدراكها.</a:t>
            </a:r>
            <a:endParaRPr lang="en-US" dirty="0"/>
          </a:p>
          <a:p>
            <a:r>
              <a:rPr lang="ar-SA" dirty="0"/>
              <a:t>2- تنمية مقدرة الطفل على التعرف على الأصوات, والتمييز بينها وتعيين هويتها ودلالتها.</a:t>
            </a:r>
            <a:endParaRPr lang="en-US" dirty="0"/>
          </a:p>
          <a:p>
            <a:r>
              <a:rPr lang="ar-SA" dirty="0"/>
              <a:t>3- مساعدة الطفل على تحديد الاتجاه الذي يصدر منه الصوت أو تحديد موقعه وما يتطلبه ذلك من تعلم بعض المفاهيم المكانية اللازمة لذلك (فوق وتحت, أعلي وأسفل, يمين وشمال, شرق وغرب, شمال وجنوب).</a:t>
            </a:r>
            <a:endParaRPr lang="en-US" dirty="0"/>
          </a:p>
          <a:p>
            <a:r>
              <a:rPr lang="ar-SA" dirty="0"/>
              <a:t>4- تنمية مهارة الطفل على تحديد المسافة التي يصدر من عندها الصوت(قريب وبعيد).</a:t>
            </a:r>
            <a:endParaRPr lang="en-US" dirty="0"/>
          </a:p>
          <a:p>
            <a:r>
              <a:rPr lang="ar-SA" dirty="0"/>
              <a:t>5- مساعدة الطفل على استخدام الصوت كإشارات سمعية هادية له في التحرك داخل بيئته بأمان </a:t>
            </a:r>
            <a:r>
              <a:rPr lang="ar-SA" dirty="0" smtClean="0"/>
              <a:t>وكفاءة</a:t>
            </a:r>
            <a:endParaRPr lang="ar-EG" dirty="0" smtClean="0"/>
          </a:p>
          <a:p>
            <a:r>
              <a:rPr lang="ar-SA" dirty="0" smtClean="0"/>
              <a:t>.</a:t>
            </a:r>
            <a:endParaRPr lang="ar-EG" dirty="0"/>
          </a:p>
        </p:txBody>
      </p:sp>
    </p:spTree>
    <p:extLst>
      <p:ext uri="{BB962C8B-B14F-4D97-AF65-F5344CB8AC3E}">
        <p14:creationId xmlns:p14="http://schemas.microsoft.com/office/powerpoint/2010/main" val="10833814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54808"/>
          </a:xfrm>
        </p:spPr>
        <p:txBody>
          <a:bodyPr>
            <a:normAutofit/>
          </a:bodyPr>
          <a:lstStyle/>
          <a:p>
            <a:r>
              <a:rPr lang="ar-SA" b="1" i="1" u="sng" dirty="0"/>
              <a:t>ج- التدريـــــب الشمــي</a:t>
            </a:r>
            <a:r>
              <a:rPr lang="ar-SA" b="1" i="1" u="sng" dirty="0" smtClean="0"/>
              <a:t>:</a:t>
            </a:r>
            <a:endParaRPr lang="ar-EG" b="1" i="1" u="sng" dirty="0" smtClean="0"/>
          </a:p>
          <a:p>
            <a:endParaRPr lang="ar-EG" b="1" i="1" u="sng" dirty="0"/>
          </a:p>
          <a:p>
            <a:endParaRPr lang="en-US" dirty="0"/>
          </a:p>
          <a:p>
            <a:r>
              <a:rPr lang="ar-SA" dirty="0" smtClean="0"/>
              <a:t>ومن </a:t>
            </a:r>
            <a:r>
              <a:rPr lang="ar-SA" dirty="0"/>
              <a:t>بين التدربيات اللازمة لتنمية هذه الحاسة :</a:t>
            </a:r>
            <a:endParaRPr lang="en-US" dirty="0"/>
          </a:p>
          <a:p>
            <a:r>
              <a:rPr lang="ar-SA" dirty="0"/>
              <a:t>1- تنمية إحساس الطفل بالروائح ووعيه بها وإدراكها .</a:t>
            </a:r>
            <a:endParaRPr lang="en-US" dirty="0"/>
          </a:p>
          <a:p>
            <a:r>
              <a:rPr lang="ar-SA" dirty="0"/>
              <a:t>2- تنمية مقدرة الطفل على التمييز بين الروائح المختلفة (لأنوع العطور والزهور ,والصابون , والدخان ,والمطهرات , والأدوية ..... الخ ) .</a:t>
            </a:r>
            <a:endParaRPr lang="en-US" dirty="0"/>
          </a:p>
          <a:p>
            <a:r>
              <a:rPr lang="ar-SA" dirty="0"/>
              <a:t>3- تدريب الطفل على تحديد موقع مصدر الروائح</a:t>
            </a:r>
            <a:r>
              <a:rPr lang="ar-SA" dirty="0" smtClean="0"/>
              <a:t>.</a:t>
            </a:r>
            <a:endParaRPr lang="ar-EG" dirty="0" smtClean="0"/>
          </a:p>
          <a:p>
            <a:endParaRPr lang="ar-EG" dirty="0" smtClean="0"/>
          </a:p>
          <a:p>
            <a:r>
              <a:rPr lang="ar-EG" dirty="0"/>
              <a:t>.......................................................انتهى</a:t>
            </a:r>
            <a:endParaRPr lang="en-US" dirty="0"/>
          </a:p>
          <a:p>
            <a:endParaRPr lang="ar-EG" dirty="0"/>
          </a:p>
        </p:txBody>
      </p:sp>
    </p:spTree>
    <p:extLst>
      <p:ext uri="{BB962C8B-B14F-4D97-AF65-F5344CB8AC3E}">
        <p14:creationId xmlns:p14="http://schemas.microsoft.com/office/powerpoint/2010/main" val="27221302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99032"/>
          </a:xfrm>
        </p:spPr>
        <p:txBody>
          <a:bodyPr>
            <a:normAutofit fontScale="90000"/>
          </a:bodyPr>
          <a:lstStyle/>
          <a:p>
            <a:r>
              <a:rPr lang="ar-SA" b="1" i="1" u="sng" dirty="0">
                <a:effectLst/>
              </a:rPr>
              <a:t>خامساً: خصائص المعاقين بصرياً</a:t>
            </a:r>
            <a:r>
              <a:rPr lang="ar-SA" b="1" i="1" u="sng" dirty="0" smtClean="0">
                <a:effectLst/>
              </a:rPr>
              <a:t>:</a:t>
            </a:r>
            <a:r>
              <a:rPr lang="en-US" b="1" i="1" u="sng" dirty="0" smtClean="0">
                <a:effectLst/>
              </a:rPr>
              <a:t/>
            </a:r>
            <a:br>
              <a:rPr lang="en-US" b="1" i="1" u="sng" dirty="0" smtClean="0">
                <a:effectLst/>
              </a:rPr>
            </a:br>
            <a:r>
              <a:rPr lang="en-US" dirty="0">
                <a:effectLst/>
              </a:rPr>
              <a:t/>
            </a:r>
            <a:br>
              <a:rPr lang="en-US" dirty="0">
                <a:effectLst/>
              </a:rPr>
            </a:br>
            <a:endParaRPr lang="ar-EG" dirty="0"/>
          </a:p>
        </p:txBody>
      </p:sp>
      <p:sp>
        <p:nvSpPr>
          <p:cNvPr id="3" name="Content Placeholder 2"/>
          <p:cNvSpPr>
            <a:spLocks noGrp="1"/>
          </p:cNvSpPr>
          <p:nvPr>
            <p:ph idx="1"/>
          </p:nvPr>
        </p:nvSpPr>
        <p:spPr>
          <a:xfrm>
            <a:off x="76200" y="914400"/>
            <a:ext cx="8991600" cy="5943600"/>
          </a:xfrm>
        </p:spPr>
        <p:txBody>
          <a:bodyPr>
            <a:normAutofit/>
          </a:bodyPr>
          <a:lstStyle/>
          <a:p>
            <a:endParaRPr lang="ar-EG" dirty="0" smtClean="0"/>
          </a:p>
          <a:p>
            <a:r>
              <a:rPr lang="ar-EG" b="1" i="1" u="sng" dirty="0"/>
              <a:t>1- الخصائص العقلية:</a:t>
            </a:r>
            <a:endParaRPr lang="en-US" dirty="0"/>
          </a:p>
          <a:p>
            <a:endParaRPr lang="ar-EG" dirty="0"/>
          </a:p>
          <a:p>
            <a:r>
              <a:rPr lang="ar-EG" dirty="0" smtClean="0"/>
              <a:t>وتشير </a:t>
            </a:r>
            <a:r>
              <a:rPr lang="ar-EG" dirty="0"/>
              <a:t>الدراسات بأنه لا توجد فروق ذات دلالة إحصائية بين قدرات الفرد العادي والمعاق بصريا على اختبار بينيه للذكاء, أو على الجانب اللفظي من مقياس وكلسر, والعكس صحيح بالنسبة لاستجاباتهم على الفقرات الأدائية للمقياس,والجدير بالذكر بأن الإعاقة البصرية لا تؤثر على القدرات العقلية عند أصحاب هذه الإعاقة</a:t>
            </a:r>
            <a:r>
              <a:rPr lang="ar-EG" dirty="0" smtClean="0"/>
              <a:t>.</a:t>
            </a:r>
          </a:p>
        </p:txBody>
      </p:sp>
    </p:spTree>
    <p:extLst>
      <p:ext uri="{BB962C8B-B14F-4D97-AF65-F5344CB8AC3E}">
        <p14:creationId xmlns:p14="http://schemas.microsoft.com/office/powerpoint/2010/main" val="120765264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p:spPr>
        <p:txBody>
          <a:bodyPr/>
          <a:lstStyle/>
          <a:p>
            <a:r>
              <a:rPr lang="ar-EG" dirty="0"/>
              <a:t> إن ذكاء أفراد هذه الفئة يعتمد على مستوى نمو الخبرات وتنوعها لدى الفرد,وعلى قدرتهم على الحركة, والتنقل بحرية علما علاقات أفراد هذه الفئة مع أفراد بيئاتهم وعلى مدى قدرتهم على التحكم في هذه العلاقات. إن قدرة أفراد هذه الفئة على التخيل والتذكر الحسي البصري تتأثر إلى مدى كبير بالعمر الذي فقد فيه حاسة بصره.</a:t>
            </a:r>
          </a:p>
          <a:p>
            <a:endParaRPr lang="ar-EG" dirty="0"/>
          </a:p>
        </p:txBody>
      </p:sp>
    </p:spTree>
    <p:extLst>
      <p:ext uri="{BB962C8B-B14F-4D97-AF65-F5344CB8AC3E}">
        <p14:creationId xmlns:p14="http://schemas.microsoft.com/office/powerpoint/2010/main" val="4179769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05600"/>
          </a:xfrm>
        </p:spPr>
        <p:txBody>
          <a:bodyPr>
            <a:normAutofit/>
          </a:bodyPr>
          <a:lstStyle/>
          <a:p>
            <a:endParaRPr lang="ar-EG" b="1" i="1" u="sng" dirty="0" smtClean="0"/>
          </a:p>
          <a:p>
            <a:endParaRPr lang="ar-EG" b="1" i="1" u="sng" dirty="0"/>
          </a:p>
          <a:p>
            <a:endParaRPr lang="ar-EG" b="1" i="1" u="sng" dirty="0" smtClean="0"/>
          </a:p>
          <a:p>
            <a:r>
              <a:rPr lang="ar-EG" b="1" i="1" u="sng" dirty="0" smtClean="0"/>
              <a:t>2-الخصائص اللغوية</a:t>
            </a:r>
          </a:p>
          <a:p>
            <a:endParaRPr lang="ar-EG" b="1" i="1" u="sng" dirty="0"/>
          </a:p>
          <a:p>
            <a:endParaRPr lang="ar-EG" b="1" i="1" u="sng" dirty="0" smtClean="0"/>
          </a:p>
          <a:p>
            <a:r>
              <a:rPr lang="ar-EG" dirty="0" smtClean="0"/>
              <a:t>إن الإعاقة البصرية لا تؤثر تأثيرا مباشرا على اكتساب اللغة لدى الفرد المعاق بصريا, فهو يسمع اللغة المنطوقة مثل الطفل العادي.</a:t>
            </a:r>
          </a:p>
          <a:p>
            <a:endParaRPr lang="en-US" dirty="0" smtClean="0"/>
          </a:p>
          <a:p>
            <a:endParaRPr lang="ar-EG" dirty="0"/>
          </a:p>
        </p:txBody>
      </p:sp>
    </p:spTree>
    <p:extLst>
      <p:ext uri="{BB962C8B-B14F-4D97-AF65-F5344CB8AC3E}">
        <p14:creationId xmlns:p14="http://schemas.microsoft.com/office/powerpoint/2010/main" val="285669155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3">
                                            <p:txEl>
                                              <p:pRg st="3" end="3"/>
                                            </p:txEl>
                                          </p:spTgt>
                                        </p:tgtEl>
                                        <p:attrNameLst>
                                          <p:attrName>style.color</p:attrName>
                                        </p:attrNameLst>
                                      </p:cBhvr>
                                      <p:by>
                                        <p:hsl h="0" s="-70588" l="0"/>
                                      </p:by>
                                    </p:animClr>
                                    <p:animClr clrSpc="hsl" dir="cw">
                                      <p:cBhvr>
                                        <p:cTn id="7" dur="500" fill="hold"/>
                                        <p:tgtEl>
                                          <p:spTgt spid="3">
                                            <p:txEl>
                                              <p:pRg st="3" end="3"/>
                                            </p:txEl>
                                          </p:spTgt>
                                        </p:tgtEl>
                                        <p:attrNameLst>
                                          <p:attrName>fillcolor</p:attrName>
                                        </p:attrNameLst>
                                      </p:cBhvr>
                                      <p:by>
                                        <p:hsl h="0" s="-70588" l="0"/>
                                      </p:by>
                                    </p:animClr>
                                    <p:animClr clrSpc="hsl" dir="cw">
                                      <p:cBhvr>
                                        <p:cTn id="8" dur="500" fill="hold"/>
                                        <p:tgtEl>
                                          <p:spTgt spid="3">
                                            <p:txEl>
                                              <p:pRg st="3" end="3"/>
                                            </p:txEl>
                                          </p:spTgt>
                                        </p:tgtEl>
                                        <p:attrNameLst>
                                          <p:attrName>stroke.color</p:attrName>
                                        </p:attrNameLst>
                                      </p:cBhvr>
                                      <p:by>
                                        <p:hsl h="0" s="-70588" l="0"/>
                                      </p:by>
                                    </p:animClr>
                                    <p:set>
                                      <p:cBhvr>
                                        <p:cTn id="9" dur="500" fill="hold"/>
                                        <p:tgtEl>
                                          <p:spTgt spid="3">
                                            <p:txEl>
                                              <p:pRg st="3" end="3"/>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mph" presetSubtype="0" fill="hold" grpId="0" nodeType="clickEffect">
                                  <p:stCondLst>
                                    <p:cond delay="0"/>
                                  </p:stCondLst>
                                  <p:childTnLst>
                                    <p:animClr clrSpc="hsl" dir="cw">
                                      <p:cBhvr override="childStyle">
                                        <p:cTn id="13" dur="500" fill="hold"/>
                                        <p:tgtEl>
                                          <p:spTgt spid="3">
                                            <p:txEl>
                                              <p:pRg st="6" end="6"/>
                                            </p:txEl>
                                          </p:spTgt>
                                        </p:tgtEl>
                                        <p:attrNameLst>
                                          <p:attrName>style.color</p:attrName>
                                        </p:attrNameLst>
                                      </p:cBhvr>
                                      <p:by>
                                        <p:hsl h="0" s="-70588" l="0"/>
                                      </p:by>
                                    </p:animClr>
                                    <p:animClr clrSpc="hsl" dir="cw">
                                      <p:cBhvr>
                                        <p:cTn id="14" dur="500" fill="hold"/>
                                        <p:tgtEl>
                                          <p:spTgt spid="3">
                                            <p:txEl>
                                              <p:pRg st="6" end="6"/>
                                            </p:txEl>
                                          </p:spTgt>
                                        </p:tgtEl>
                                        <p:attrNameLst>
                                          <p:attrName>fillcolor</p:attrName>
                                        </p:attrNameLst>
                                      </p:cBhvr>
                                      <p:by>
                                        <p:hsl h="0" s="-70588" l="0"/>
                                      </p:by>
                                    </p:animClr>
                                    <p:animClr clrSpc="hsl" dir="cw">
                                      <p:cBhvr>
                                        <p:cTn id="15" dur="500" fill="hold"/>
                                        <p:tgtEl>
                                          <p:spTgt spid="3">
                                            <p:txEl>
                                              <p:pRg st="6" end="6"/>
                                            </p:txEl>
                                          </p:spTgt>
                                        </p:tgtEl>
                                        <p:attrNameLst>
                                          <p:attrName>stroke.color</p:attrName>
                                        </p:attrNameLst>
                                      </p:cBhvr>
                                      <p:by>
                                        <p:hsl h="0" s="-70588" l="0"/>
                                      </p:by>
                                    </p:animClr>
                                    <p:set>
                                      <p:cBhvr>
                                        <p:cTn id="16" dur="500" fill="hold"/>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05800" cy="6454808"/>
          </a:xfrm>
        </p:spPr>
        <p:txBody>
          <a:bodyPr>
            <a:normAutofit/>
          </a:bodyPr>
          <a:lstStyle/>
          <a:p>
            <a:endParaRPr lang="ar-EG" b="1" u="sng" dirty="0" smtClean="0"/>
          </a:p>
          <a:p>
            <a:r>
              <a:rPr lang="ar-EG" b="1" u="sng" dirty="0"/>
              <a:t>3</a:t>
            </a:r>
            <a:r>
              <a:rPr lang="ar-EG" b="1" u="sng" dirty="0" smtClean="0"/>
              <a:t>- </a:t>
            </a:r>
            <a:r>
              <a:rPr lang="ar-EG" b="1" u="sng" dirty="0"/>
              <a:t>الخصائص الاجتماعية: </a:t>
            </a:r>
            <a:endParaRPr lang="en-US" dirty="0"/>
          </a:p>
          <a:p>
            <a:r>
              <a:rPr lang="ar-EG" dirty="0"/>
              <a:t>وبسبب فقدان الطفل للبصر يصبح كفيفاً بحاجة إلى مساعدة الوالدين أكثر من الأطفال المبصرين ويصاحبه عدم اهتمام من قبل الوالدين, مما يجعله يشعر أن الآخرين لا يهتمون به مما يؤثر بشكل أو بآخر على علاقة الكفيف </a:t>
            </a:r>
            <a:r>
              <a:rPr lang="ar-EG" dirty="0" smtClean="0"/>
              <a:t>بوالديه</a:t>
            </a:r>
          </a:p>
          <a:p>
            <a:r>
              <a:rPr lang="ar-EG" dirty="0" smtClean="0"/>
              <a:t>, </a:t>
            </a:r>
            <a:r>
              <a:rPr lang="ar-EG" dirty="0"/>
              <a:t>وهذا يولد لديه شعوراً بعدم الأمن مما يعوق محاولاته اكتشاف البيئة, وهذا يؤثر بالتالي على نموه الاجتماعي من جانب</a:t>
            </a:r>
            <a:r>
              <a:rPr lang="ar-EG" dirty="0" smtClean="0"/>
              <a:t>,</a:t>
            </a:r>
          </a:p>
          <a:p>
            <a:r>
              <a:rPr lang="ar-EG" dirty="0" smtClean="0"/>
              <a:t> </a:t>
            </a:r>
            <a:endParaRPr lang="ar-EG" dirty="0"/>
          </a:p>
        </p:txBody>
      </p:sp>
    </p:spTree>
    <p:extLst>
      <p:ext uri="{BB962C8B-B14F-4D97-AF65-F5344CB8AC3E}">
        <p14:creationId xmlns:p14="http://schemas.microsoft.com/office/powerpoint/2010/main" val="19944203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a:t>ومن جانب آخر فإنه يشجع استمرار الطفل بالاعتماد على الوالدين وهذا يصاحبه حماية زائدة من الوالدين لأنه معاق وعدم التعامل مع الأشياء من حوله,</a:t>
            </a:r>
          </a:p>
          <a:p>
            <a:r>
              <a:rPr lang="ar-EG" dirty="0"/>
              <a:t> وعندما ينتقل من بيئة الأسرة إلى مجتمع الزملاء فإنه يلاحظ عليه تأخرا في بعض النواحي الاجتماعية, من تعلم وتقليد ما هو مقبول اجتماعيا</a:t>
            </a:r>
          </a:p>
          <a:p>
            <a:endParaRPr lang="ar-EG" dirty="0"/>
          </a:p>
        </p:txBody>
      </p:sp>
    </p:spTree>
    <p:extLst>
      <p:ext uri="{BB962C8B-B14F-4D97-AF65-F5344CB8AC3E}">
        <p14:creationId xmlns:p14="http://schemas.microsoft.com/office/powerpoint/2010/main" val="33674041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p:spPr>
        <p:txBody>
          <a:bodyPr/>
          <a:lstStyle/>
          <a:p>
            <a:r>
              <a:rPr lang="ar-EG" b="1" i="1" u="sng" dirty="0"/>
              <a:t>3-  الخصائص الحركية</a:t>
            </a:r>
            <a:r>
              <a:rPr lang="ar-EG" b="1" i="1" u="sng" dirty="0" smtClean="0"/>
              <a:t>:</a:t>
            </a:r>
          </a:p>
          <a:p>
            <a:endParaRPr lang="en-US" dirty="0"/>
          </a:p>
          <a:p>
            <a:r>
              <a:rPr lang="ar-EG" dirty="0"/>
              <a:t>    يواجه المكفوفون مشكلات في القدرة على الحركة بأمان من مكان إلى آخر, بسبب عدم معرفتهم بالبيئة التي ينتقلون فيها وهذا ما يعرف بمهارة التعرف والتنقل ويظهر المكفوفون مظاهر جسمية نمطية مثل تحريك اليدين, أو الدوران حول المكان الموجود فيه الفرد المعاق أو شد الشعر أو غيرها من السلوكيات النمطية.</a:t>
            </a:r>
            <a:endParaRPr lang="en-US" dirty="0"/>
          </a:p>
          <a:p>
            <a:endParaRPr lang="ar-EG" dirty="0"/>
          </a:p>
        </p:txBody>
      </p:sp>
    </p:spTree>
    <p:extLst>
      <p:ext uri="{BB962C8B-B14F-4D97-AF65-F5344CB8AC3E}">
        <p14:creationId xmlns:p14="http://schemas.microsoft.com/office/powerpoint/2010/main" val="5477043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81800"/>
          </a:xfrm>
        </p:spPr>
        <p:txBody>
          <a:bodyPr>
            <a:normAutofit/>
          </a:bodyPr>
          <a:lstStyle/>
          <a:p>
            <a:r>
              <a:rPr lang="ar-EG" b="1" i="1" u="sng" dirty="0"/>
              <a:t>5- الخصائص الانفعالية</a:t>
            </a:r>
            <a:r>
              <a:rPr lang="ar-EG" b="1" i="1" u="sng" dirty="0" smtClean="0"/>
              <a:t>:</a:t>
            </a:r>
          </a:p>
          <a:p>
            <a:endParaRPr lang="ar-EG" b="1" i="1" u="sng" dirty="0"/>
          </a:p>
          <a:p>
            <a:endParaRPr lang="en-US" dirty="0"/>
          </a:p>
          <a:p>
            <a:r>
              <a:rPr lang="ar-EG" dirty="0"/>
              <a:t>مشكلة تكيف الكفيف يتدخل فيها مجموعة من العوامل فقد تأتي من جانب المبصرين,كما تأتي من جانب المكفوفين مما قد يجعل من الصعب أن يتقبل كلا منهما الآخر وأن يتفاهم معه </a:t>
            </a:r>
            <a:r>
              <a:rPr lang="ar-EG" dirty="0" smtClean="0"/>
              <a:t>،</a:t>
            </a:r>
          </a:p>
          <a:p>
            <a:r>
              <a:rPr lang="ar-EG" dirty="0" smtClean="0"/>
              <a:t> </a:t>
            </a:r>
            <a:r>
              <a:rPr lang="ar-EG" dirty="0"/>
              <a:t>وقد يجد الكفيف نفسه أمام مواقف تغلب عليها سمات الشفقة والرأفة وتوفير الحاجات له وقد يجد هذه المواقف في بيته وبين أسرته وقد يجد نقيض هذه المواقف خارج بيته مما يدفعه إلى الانزواء في بيته</a:t>
            </a:r>
            <a:r>
              <a:rPr lang="ar-EG" dirty="0" smtClean="0"/>
              <a:t>.</a:t>
            </a:r>
          </a:p>
          <a:p>
            <a:endParaRPr lang="ar-EG" dirty="0"/>
          </a:p>
        </p:txBody>
      </p:sp>
    </p:spTree>
    <p:extLst>
      <p:ext uri="{BB962C8B-B14F-4D97-AF65-F5344CB8AC3E}">
        <p14:creationId xmlns:p14="http://schemas.microsoft.com/office/powerpoint/2010/main" val="86547341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153400" cy="5769008"/>
          </a:xfrm>
        </p:spPr>
        <p:txBody>
          <a:bodyPr>
            <a:normAutofit/>
          </a:bodyPr>
          <a:lstStyle/>
          <a:p>
            <a:endParaRPr lang="ar-EG" dirty="0"/>
          </a:p>
          <a:p>
            <a:r>
              <a:rPr lang="ar-EG" dirty="0"/>
              <a:t>كما انه في صراع بين الدافع إلى الاستقلال والدافع إلى الرعاية فينتهي الصراع بين الدافعين إما تغلب الدافع إلى الاستقلال فينمو باتجاه الشخصية القسرية التي تسيطر عليها المواقف العدوانية أو يتغلب الدافع إلى الأمن فينمو باتجاه الشخصية الانسحابية وتنتاب الكفيف نتيجة هذه الصراعات ونتيجة المواقف التي يقررها أنواع من القلق يؤثر في كيان شخصيته فهو يخشى أن يرفض بسبب عجزه أو تستهجن أفعاله.</a:t>
            </a:r>
            <a:endParaRPr lang="en-US" dirty="0"/>
          </a:p>
          <a:p>
            <a:endParaRPr lang="ar-EG" dirty="0"/>
          </a:p>
        </p:txBody>
      </p:sp>
    </p:spTree>
    <p:extLst>
      <p:ext uri="{BB962C8B-B14F-4D97-AF65-F5344CB8AC3E}">
        <p14:creationId xmlns:p14="http://schemas.microsoft.com/office/powerpoint/2010/main" val="4576162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816</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Verve</vt:lpstr>
      <vt:lpstr>PowerPoint Presentation</vt:lpstr>
      <vt:lpstr>خامساً: خصائص المعاقين بصرياً: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سادساً: الحــواس المتبقيــــة لدى الكفيــف: </vt:lpstr>
      <vt:lpstr>:  كيف تتطور الحواس البديلة للمعاق بصرياً: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4</cp:revision>
  <dcterms:created xsi:type="dcterms:W3CDTF">2006-08-16T00:00:00Z</dcterms:created>
  <dcterms:modified xsi:type="dcterms:W3CDTF">2020-03-17T13:02:04Z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